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78667" y="3670301"/>
            <a:ext cx="7918451" cy="709613"/>
          </a:xfrm>
        </p:spPr>
        <p:txBody>
          <a:bodyPr lIns="0" tIns="0" rIns="0" bIns="0"/>
          <a:lstStyle>
            <a:lvl1pPr>
              <a:defRPr sz="3600"/>
            </a:lvl1pPr>
          </a:lstStyle>
          <a:p>
            <a:pPr lvl="0"/>
            <a:endParaRPr lang="nl-NL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78667" y="4724400"/>
            <a:ext cx="7918451" cy="457200"/>
          </a:xfrm>
        </p:spPr>
        <p:txBody>
          <a:bodyPr lIns="0" tIns="0" rIns="0" bIns="0" anchor="ctr"/>
          <a:lstStyle>
            <a:lvl1pPr>
              <a:lnSpc>
                <a:spcPts val="1800"/>
              </a:lnSpc>
              <a:defRPr sz="1800"/>
            </a:lvl1pPr>
          </a:lstStyle>
          <a:p>
            <a:pPr lvl="0"/>
            <a:endParaRPr lang="nl-NL" noProof="0"/>
          </a:p>
          <a:p>
            <a:pPr lvl="0"/>
            <a:endParaRPr lang="nl-NL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60620BD-F02D-4DF7-8610-4A993D444501}" type="slidenum">
              <a:rPr lang="nl-NL"/>
              <a:t>‹nr.›</a:t>
            </a:fld>
            <a:endParaRPr lang="nl-NL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>
          <a:xfrm>
            <a:off x="2844800" y="5410200"/>
            <a:ext cx="791845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>
          <a:xfrm>
            <a:off x="2878667" y="5227638"/>
            <a:ext cx="791845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>
          <a:xfrm>
            <a:off x="2878667" y="5227638"/>
            <a:ext cx="791845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1153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F160-1221-42F8-971A-15E478E90C20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013226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089901" y="1143001"/>
            <a:ext cx="2408767" cy="450691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63601" y="1143001"/>
            <a:ext cx="7023100" cy="450691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89C7-DE1E-4BBA-BFE6-781F565BC8ED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69555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C1D7-3C6A-4C94-9824-C58A30616E71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917271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08DE-7444-4FFB-B797-1C7492829D07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64748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82651" y="2093913"/>
            <a:ext cx="4705349" cy="3556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791200" y="2093913"/>
            <a:ext cx="4707467" cy="3556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0E80-37A4-43A7-934C-DD486BAC2C3C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76739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2824-CFB4-4B59-8258-864EABF4ED96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79704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F650-EE3B-4E2F-956F-D4657757308F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16774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1436-D104-4D03-A584-FD96F4EE5969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973126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6EE2-6328-4587-9C2C-6FDD37D97C1F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2521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3AB0-0C84-4270-8F03-48668392F507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291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63601" y="1143000"/>
            <a:ext cx="961601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1" y="2093913"/>
            <a:ext cx="9616016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/>
          <a:p>
            <a:pPr lvl="0"/>
            <a:endParaRPr lang="nl-N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49AA59-F8CA-46F8-A8E4-A5044C485AD1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4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fontAlgn="base">
        <a:lnSpc>
          <a:spcPts val="2200"/>
        </a:lnSpc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-192088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16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207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398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m_0NNClCus" TargetMode="External"/><Relationship Id="rId2" Type="http://schemas.openxmlformats.org/officeDocument/2006/relationships/hyperlink" Target="https://www.youtube.com/watch?v=I0zfiAp7Cj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Cg8EtZYt4z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i3i3pc_s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nl-NL" dirty="0"/>
              <a:t>Lesweek 4 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5988" y="2093913"/>
            <a:ext cx="7212012" cy="4215407"/>
          </a:xfrm>
        </p:spPr>
        <p:txBody>
          <a:bodyPr/>
          <a:lstStyle/>
          <a:p>
            <a:r>
              <a:rPr lang="nl-NL" sz="2400" b="1" dirty="0"/>
              <a:t>Theorie pagina 194 t/m 207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Voedingsproblematiek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Diëten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Voeding en vocht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Kauw en slikproblemen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r>
              <a:rPr lang="nl-NL" sz="2400" b="1" dirty="0"/>
              <a:t>Opdracht maken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Belang voeding en vochtlijsten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r>
              <a:rPr lang="nl-NL" sz="2400" b="1" dirty="0"/>
              <a:t>Nabespreken opdrachten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595553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8: hulpmiddelen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Kijk op de wiki bij lesweek 4 voor deze opdracht. Je doet de opdracht in tweetallen.</a:t>
            </a:r>
          </a:p>
        </p:txBody>
      </p:sp>
      <p:pic>
        <p:nvPicPr>
          <p:cNvPr id="4" name="Picture 4" descr="Afbeeldingsresultaat voor stopwa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3789040"/>
            <a:ext cx="2765478" cy="28436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al 4"/>
          <p:cNvSpPr/>
          <p:nvPr/>
        </p:nvSpPr>
        <p:spPr>
          <a:xfrm>
            <a:off x="2999656" y="5149763"/>
            <a:ext cx="1008112" cy="1000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srgbClr val="000000"/>
                </a:solidFill>
                <a:latin typeface="Arial"/>
              </a:rPr>
              <a:t>25 min</a:t>
            </a:r>
          </a:p>
        </p:txBody>
      </p:sp>
    </p:spTree>
    <p:extLst>
      <p:ext uri="{BB962C8B-B14F-4D97-AF65-F5344CB8AC3E}">
        <p14:creationId xmlns:p14="http://schemas.microsoft.com/office/powerpoint/2010/main" val="27150586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9: voedingslijsten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Kijk in de wiki bij lesweek 4 voor deze opdracht. Je doet de opdracht individueel.</a:t>
            </a:r>
          </a:p>
        </p:txBody>
      </p:sp>
      <p:pic>
        <p:nvPicPr>
          <p:cNvPr id="4" name="Picture 4" descr="Afbeeldingsresultaat voor stopwa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3789040"/>
            <a:ext cx="2765478" cy="28436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al 4"/>
          <p:cNvSpPr/>
          <p:nvPr/>
        </p:nvSpPr>
        <p:spPr>
          <a:xfrm>
            <a:off x="2999656" y="5149763"/>
            <a:ext cx="1008112" cy="1000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srgbClr val="000000"/>
                </a:solidFill>
                <a:latin typeface="Arial"/>
              </a:rPr>
              <a:t>25 min</a:t>
            </a:r>
          </a:p>
        </p:txBody>
      </p:sp>
    </p:spTree>
    <p:extLst>
      <p:ext uri="{BB962C8B-B14F-4D97-AF65-F5344CB8AC3E}">
        <p14:creationId xmlns:p14="http://schemas.microsoft.com/office/powerpoint/2010/main" val="44908542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Andere problemen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Spasme of verlamming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Bijwerkingen door medicatie: bv verminderde eetlust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Verstandelijke beperking</a:t>
            </a:r>
          </a:p>
        </p:txBody>
      </p:sp>
    </p:spTree>
    <p:extLst>
      <p:ext uri="{BB962C8B-B14F-4D97-AF65-F5344CB8AC3E}">
        <p14:creationId xmlns:p14="http://schemas.microsoft.com/office/powerpoint/2010/main" val="106530031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fbeeldingsresultaat voor overgewich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7" y="2780928"/>
            <a:ext cx="4931833" cy="355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5" name="Picture 2" descr="Afbeeldingsresultaat voor ondervoe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6" y="2564905"/>
            <a:ext cx="5355806" cy="35705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Diëten</a:t>
            </a:r>
          </a:p>
        </p:txBody>
      </p:sp>
      <p:sp>
        <p:nvSpPr>
          <p:cNvPr id="7" name="Ovaal 6"/>
          <p:cNvSpPr/>
          <p:nvPr/>
        </p:nvSpPr>
        <p:spPr>
          <a:xfrm>
            <a:off x="1919536" y="1828614"/>
            <a:ext cx="1944216" cy="190462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srgbClr val="FFFFFF"/>
                </a:solidFill>
                <a:latin typeface="Arial"/>
              </a:rPr>
              <a:t>Energie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srgbClr val="FFFFFF"/>
                </a:solidFill>
                <a:latin typeface="Arial"/>
              </a:rPr>
              <a:t>beperkt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srgbClr val="FFFFFF"/>
                </a:solidFill>
                <a:latin typeface="Arial"/>
              </a:rPr>
              <a:t>dieet</a:t>
            </a:r>
          </a:p>
        </p:txBody>
      </p:sp>
      <p:sp>
        <p:nvSpPr>
          <p:cNvPr id="8" name="Ovaal 7"/>
          <p:cNvSpPr/>
          <p:nvPr/>
        </p:nvSpPr>
        <p:spPr>
          <a:xfrm>
            <a:off x="8339776" y="1322648"/>
            <a:ext cx="2210544" cy="19263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srgbClr val="FFFFFF"/>
                </a:solidFill>
                <a:latin typeface="Arial"/>
              </a:rPr>
              <a:t>Energie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srgbClr val="FFFFFF"/>
                </a:solidFill>
                <a:latin typeface="Arial"/>
              </a:rPr>
              <a:t>verrijkt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srgbClr val="FFFFFF"/>
                </a:solidFill>
                <a:latin typeface="Arial"/>
              </a:rPr>
              <a:t>dieet</a:t>
            </a:r>
          </a:p>
        </p:txBody>
      </p:sp>
    </p:spTree>
    <p:extLst>
      <p:ext uri="{BB962C8B-B14F-4D97-AF65-F5344CB8AC3E}">
        <p14:creationId xmlns:p14="http://schemas.microsoft.com/office/powerpoint/2010/main" val="423506912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Maar ook een dieet door: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Stofwisselingsziekten.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Lactose-intolerantie door gebrek aan lactase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Gluten allergie</a:t>
            </a:r>
          </a:p>
        </p:txBody>
      </p:sp>
      <p:sp>
        <p:nvSpPr>
          <p:cNvPr id="4" name="AutoShape 2" descr="Afbeeldingsresultaat voor glutenvrij lactosevrij"/>
          <p:cNvSpPr>
            <a:spLocks noChangeAspect="1" noChangeArrowheads="1"/>
          </p:cNvSpPr>
          <p:nvPr/>
        </p:nvSpPr>
        <p:spPr bwMode="auto">
          <a:xfrm>
            <a:off x="1075211" y="-144463"/>
            <a:ext cx="909164" cy="909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6" y="3501008"/>
            <a:ext cx="4032448" cy="302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0752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Filmpjes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Lactose intolerantie</a:t>
            </a:r>
          </a:p>
          <a:p>
            <a:endParaRPr lang="nl-NL" sz="2400" dirty="0"/>
          </a:p>
          <a:p>
            <a:r>
              <a:rPr lang="nl-NL" sz="2400" dirty="0">
                <a:hlinkClick r:id="rId2"/>
              </a:rPr>
              <a:t>https://www.youtube.com/watch?v=I0zfiAp7Cjo</a:t>
            </a:r>
            <a:endParaRPr lang="nl-NL" sz="2400" dirty="0"/>
          </a:p>
          <a:p>
            <a:endParaRPr lang="nl-NL" sz="2400" dirty="0"/>
          </a:p>
          <a:p>
            <a:r>
              <a:rPr lang="nl-NL" sz="2400" dirty="0"/>
              <a:t>Gluten intolerantie</a:t>
            </a:r>
          </a:p>
          <a:p>
            <a:endParaRPr lang="nl-NL" sz="2400" dirty="0"/>
          </a:p>
          <a:p>
            <a:r>
              <a:rPr lang="nl-NL" sz="2400" dirty="0">
                <a:hlinkClick r:id="rId3"/>
              </a:rPr>
              <a:t>https://www.youtube.com/watch?v=nm_0NNClCus</a:t>
            </a:r>
            <a:endParaRPr lang="nl-NL" sz="2400" dirty="0"/>
          </a:p>
          <a:p>
            <a:endParaRPr lang="nl-NL" sz="2400" dirty="0"/>
          </a:p>
          <a:p>
            <a:r>
              <a:rPr lang="nl-NL" dirty="0"/>
              <a:t>en</a:t>
            </a:r>
            <a:br>
              <a:rPr lang="nl-NL" dirty="0"/>
            </a:br>
            <a:endParaRPr lang="nl-NL" dirty="0"/>
          </a:p>
          <a:p>
            <a:r>
              <a:rPr lang="nl-NL" dirty="0">
                <a:hlinkClick r:id="rId4"/>
              </a:rPr>
              <a:t>https://www.youtube.com/watch?v=Cg8EtZYt4zI</a:t>
            </a:r>
            <a:endParaRPr lang="nl-NL" dirty="0"/>
          </a:p>
          <a:p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29627958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Diëten bij andere problemen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Ziekte van </a:t>
            </a:r>
            <a:r>
              <a:rPr lang="nl-NL" sz="2400" dirty="0" err="1"/>
              <a:t>Crohn</a:t>
            </a: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Colitis Ulcerosa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Prikkelbaar darmsyndroom (PDS)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Hoge bloeddruk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Obstipatie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354167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Voedings- en vochtlijst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Elke instelling heeft eigen lijst. Wat staat erop?</a:t>
            </a:r>
          </a:p>
          <a:p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Wat iemand binnen krijgt (eten en drinken)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Wat iemand uitscheidt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501009"/>
            <a:ext cx="4244968" cy="31796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925180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Hulpmiddelen bij voeding</a:t>
            </a:r>
          </a:p>
        </p:txBody>
      </p:sp>
      <p:pic>
        <p:nvPicPr>
          <p:cNvPr id="5122" name="Picture 2" descr="Afbeeldingsresultaat voor ergonomische hulpmiddelen bij ete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2420888"/>
            <a:ext cx="417646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68224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Slik en kauwproblemen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https://www.youtube.com/watch?v=Di3i3pc_srs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259593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andaardontwerp">
  <a:themeElements>
    <a:clrScheme name="Standaardontwerp 8">
      <a:dk1>
        <a:srgbClr val="000000"/>
      </a:dk1>
      <a:lt1>
        <a:srgbClr val="FFFFFF"/>
      </a:lt1>
      <a:dk2>
        <a:srgbClr val="000000"/>
      </a:dk2>
      <a:lt2>
        <a:srgbClr val="DDBB01"/>
      </a:lt2>
      <a:accent1>
        <a:srgbClr val="B50070"/>
      </a:accent1>
      <a:accent2>
        <a:srgbClr val="C1C91F"/>
      </a:accent2>
      <a:accent3>
        <a:srgbClr val="FFFFFF"/>
      </a:accent3>
      <a:accent4>
        <a:srgbClr val="000000"/>
      </a:accent4>
      <a:accent5>
        <a:srgbClr val="D7AABB"/>
      </a:accent5>
      <a:accent6>
        <a:srgbClr val="AFB61B"/>
      </a:accent6>
      <a:hlink>
        <a:srgbClr val="009EE0"/>
      </a:hlink>
      <a:folHlink>
        <a:srgbClr val="81197F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0000"/>
        </a:dk1>
        <a:lt1>
          <a:srgbClr val="FFFFFF"/>
        </a:lt1>
        <a:dk2>
          <a:srgbClr val="000000"/>
        </a:dk2>
        <a:lt2>
          <a:srgbClr val="DDBB01"/>
        </a:lt2>
        <a:accent1>
          <a:srgbClr val="B50070"/>
        </a:accent1>
        <a:accent2>
          <a:srgbClr val="C1C91F"/>
        </a:accent2>
        <a:accent3>
          <a:srgbClr val="FFFFFF"/>
        </a:accent3>
        <a:accent4>
          <a:srgbClr val="000000"/>
        </a:accent4>
        <a:accent5>
          <a:srgbClr val="D7AABB"/>
        </a:accent5>
        <a:accent6>
          <a:srgbClr val="AFB61B"/>
        </a:accent6>
        <a:hlink>
          <a:srgbClr val="009EE0"/>
        </a:hlink>
        <a:folHlink>
          <a:srgbClr val="8119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oorderpoort (1).potx" id="{D498A3D9-63B3-4354-BDE2-D485172A703B}" vid="{CE4C7679-35A8-48C8-B882-D26FA93816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205</Words>
  <Application>Microsoft Office PowerPoint</Application>
  <PresentationFormat>Breedbeeld</PresentationFormat>
  <Paragraphs>61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Standaardontwerp</vt:lpstr>
      <vt:lpstr>Lesweek 4  </vt:lpstr>
      <vt:lpstr>Andere problemen</vt:lpstr>
      <vt:lpstr>Diëten</vt:lpstr>
      <vt:lpstr>Maar ook een dieet door:</vt:lpstr>
      <vt:lpstr>Filmpjes</vt:lpstr>
      <vt:lpstr>Diëten bij andere problemen</vt:lpstr>
      <vt:lpstr>Voedings- en vochtlijst</vt:lpstr>
      <vt:lpstr>Hulpmiddelen bij voeding</vt:lpstr>
      <vt:lpstr>Slik en kauwproblemen</vt:lpstr>
      <vt:lpstr>Opdracht 8: hulpmiddelen</vt:lpstr>
      <vt:lpstr>Opdracht 9: voedingslijsten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Lesweek 4  </dc:title>
  <dc:creator>Berthe Toonder-ter Veen</dc:creator>
  <cp:lastModifiedBy>Koen Steinhauer</cp:lastModifiedBy>
  <cp:revision>2</cp:revision>
  <dcterms:created xsi:type="dcterms:W3CDTF">2017-09-06T10:25:18Z</dcterms:created>
  <dcterms:modified xsi:type="dcterms:W3CDTF">2017-10-02T08:19:22Z</dcterms:modified>
</cp:coreProperties>
</file>